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027" autoAdjust="0"/>
  </p:normalViewPr>
  <p:slideViewPr>
    <p:cSldViewPr>
      <p:cViewPr varScale="1">
        <p:scale>
          <a:sx n="105" d="100"/>
          <a:sy n="105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58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991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91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7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299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42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202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4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18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24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682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31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7490" y="332656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14422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Согласно статьи 9 .  </a:t>
            </a:r>
            <a:r>
              <a:rPr lang="ru-RU" sz="1200" dirty="0" smtClean="0"/>
              <a:t>К общим требованиям к содержанию животных их владельцами относятся:</a:t>
            </a:r>
          </a:p>
          <a:p>
            <a:pPr algn="just" fontAlgn="base"/>
            <a:r>
              <a:rPr lang="ru-RU" sz="1200" b="1" dirty="0" smtClean="0"/>
              <a:t>1)</a:t>
            </a:r>
            <a:r>
              <a:rPr lang="ru-RU" sz="1200" dirty="0" smtClean="0"/>
              <a:t> обеспечение надлежащего ухода за животными; </a:t>
            </a:r>
            <a:r>
              <a:rPr lang="ru-RU" sz="1200" b="1" dirty="0" smtClean="0"/>
              <a:t>2) </a:t>
            </a:r>
            <a:r>
              <a:rPr lang="ru-RU" sz="1200" dirty="0" smtClean="0"/>
              <a:t>обеспечение обязательных профилактических ветеринарных мероприятий в соответствии с Законом РФ «О ветеринарии»,(вакцинации против бешенства, дегельминтизация для профилактики эхинококкоза) </a:t>
            </a:r>
            <a:r>
              <a:rPr lang="ru-RU" sz="1200" b="1" dirty="0" smtClean="0"/>
              <a:t>3)</a:t>
            </a:r>
            <a:r>
              <a:rPr lang="ru-RU" sz="1200" dirty="0" smtClean="0"/>
              <a:t> </a:t>
            </a:r>
            <a:r>
              <a:rPr lang="ru-RU" sz="1200" b="1" dirty="0" smtClean="0"/>
              <a:t>принятие мер по предотвращению появления нежелательного потомства у животных путем стерилизации, кастрации самок и самцов собак,  кошек)</a:t>
            </a:r>
            <a:r>
              <a:rPr lang="ru-RU" sz="1200" dirty="0" smtClean="0"/>
              <a:t>; </a:t>
            </a:r>
            <a:r>
              <a:rPr lang="ru-RU" sz="1200" b="1" dirty="0" smtClean="0"/>
              <a:t>4)</a:t>
            </a:r>
            <a:r>
              <a:rPr lang="ru-RU" sz="1200" dirty="0" smtClean="0"/>
              <a:t> предоставление животных по месту их содержания по требованию должностных лиц;  </a:t>
            </a:r>
            <a:r>
              <a:rPr lang="ru-RU" sz="1200" b="1" dirty="0" smtClean="0"/>
              <a:t>5) </a:t>
            </a:r>
            <a:r>
              <a:rPr lang="ru-RU" sz="1200" dirty="0" smtClean="0"/>
              <a:t>В случае отказа от права собственности на животное или невозможности его дальнейшего содержания владелец животного обязан передать его новому владельцу или в приют для животных, которые могут обеспечить условия содержания такого животного.                        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2571744"/>
            <a:ext cx="4071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/>
              <a:t>Владельцы домашних питомцев  сами порождают бродяжничество собак: содержание без привязи, появление нежелательного потомства у собак и кошек. В результате по улицам стаями бегают собаки, создавая  угрозу людям (особенно детям)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3141" y="116633"/>
            <a:ext cx="8573862" cy="1097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ДЛЯ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содержанию собак (домашних животных)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требованиям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«</a:t>
            </a:r>
            <a:r>
              <a:rPr lang="ru-RU" sz="1200" b="1" dirty="0" smtClean="0">
                <a:solidFill>
                  <a:schemeClr val="tx2"/>
                </a:solidFill>
              </a:rPr>
              <a:t>Об ответственном обращении с животными и о внесении изменений в отдельные законодательные акты Российской Федерации</a:t>
            </a:r>
            <a:r>
              <a:rPr lang="ru-RU" sz="1200" dirty="0" smtClean="0">
                <a:solidFill>
                  <a:schemeClr val="tx2"/>
                </a:solidFill>
              </a:rPr>
              <a:t>(с изменениями на 11 июня 2021 г.) Закон РФ от 14 мая 1993 г. N    4979-I </a:t>
            </a:r>
            <a:r>
              <a:rPr lang="ru-RU" sz="1200" b="1" dirty="0" smtClean="0">
                <a:solidFill>
                  <a:schemeClr val="tx2"/>
                </a:solidFill>
              </a:rPr>
              <a:t>"О ветеринарии" </a:t>
            </a:r>
            <a:r>
              <a:rPr lang="ru-RU" sz="1200" dirty="0" smtClean="0">
                <a:solidFill>
                  <a:schemeClr val="tx2"/>
                </a:solidFill>
              </a:rPr>
              <a:t>(с изменениями и дополнениями) Приказ МСХ РФ от 22 апреля 2016 г. N 161 "</a:t>
            </a:r>
            <a:r>
              <a:rPr lang="ru-RU" sz="1200" b="1" dirty="0" smtClean="0">
                <a:solidFill>
                  <a:schemeClr val="tx2"/>
                </a:solidFill>
              </a:rPr>
              <a:t>Об утверждении Перечня видов животных, подлежащих идентификации и учету"</a:t>
            </a:r>
          </a:p>
          <a:p>
            <a:pPr algn="just" fontAlgn="base"/>
            <a:endParaRPr lang="ru-RU" sz="1200" dirty="0" smtClean="0">
              <a:solidFill>
                <a:schemeClr val="tx2"/>
              </a:solidFill>
            </a:endParaRPr>
          </a:p>
          <a:p>
            <a:pPr algn="ctr" fontAlgn="base"/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8638" y="3913094"/>
            <a:ext cx="407196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Владельцам необходимо поддерживать надлежащее санитарное состояние дома и прилегающей к нему территории. Не допускать загрязнения животными подъездов, лестничных клеток, лифтов, детских площадок и тротуаров;</a:t>
            </a:r>
          </a:p>
          <a:p>
            <a:pPr algn="just">
              <a:buFontTx/>
              <a:buChar char="-"/>
            </a:pPr>
            <a:r>
              <a:rPr lang="ru-RU" sz="1200" b="1" dirty="0" smtClean="0"/>
              <a:t> За нарушение порядка выгула домашних животных Кодексом РБ об административных правонарушениях ст. 5.2 предусмотрен административный штраф на граждан в размере от 1 до 2 тысячи рублей.</a:t>
            </a:r>
          </a:p>
          <a:p>
            <a:pPr algn="just">
              <a:buFontTx/>
              <a:buChar char="-"/>
            </a:pPr>
            <a:r>
              <a:rPr lang="ru-RU" sz="1200" b="1" dirty="0" smtClean="0"/>
              <a:t>Для предотвращения нежелательного потомства, ветлечебницы г. Баймак и г. Сибай  оказывают услуги по стерилизации и кастрации животных. </a:t>
            </a:r>
            <a:r>
              <a:rPr lang="ru-RU" sz="1200" dirty="0" err="1" smtClean="0"/>
              <a:t>тлф</a:t>
            </a:r>
            <a:r>
              <a:rPr lang="ru-RU" sz="1200" dirty="0" smtClean="0"/>
              <a:t> (834751) 31711, сот. 89696118177</a:t>
            </a:r>
            <a:r>
              <a:rPr lang="ru-RU" sz="1200" b="1" dirty="0" smtClean="0"/>
              <a:t> </a:t>
            </a:r>
            <a:r>
              <a:rPr lang="ru-RU" sz="1200" dirty="0" smtClean="0"/>
              <a:t>8(34775) 5-79-07, сот. 89625469013 </a:t>
            </a:r>
            <a:endParaRPr lang="ru-RU" sz="1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2714620"/>
            <a:ext cx="4357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Собаки и кошки подлежат обязательной регистрации и идентификации   ( установка чипа или бирки)</a:t>
            </a:r>
            <a:endParaRPr lang="ru-RU" sz="1400" b="1" dirty="0"/>
          </a:p>
        </p:txBody>
      </p:sp>
      <p:pic>
        <p:nvPicPr>
          <p:cNvPr id="1033" name="Picture 9" descr="D:\OneDrive\Рабочий стол\52d035077fe852509c0689915de45e8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041" y="3238953"/>
            <a:ext cx="4357718" cy="3500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8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4287</TotalTime>
  <Words>343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Шарипова Разиня Юриковна</dc:creator>
  <cp:lastModifiedBy>Админ</cp:lastModifiedBy>
  <cp:revision>59</cp:revision>
  <cp:lastPrinted>2019-03-20T07:38:58Z</cp:lastPrinted>
  <dcterms:created xsi:type="dcterms:W3CDTF">2019-03-05T12:06:05Z</dcterms:created>
  <dcterms:modified xsi:type="dcterms:W3CDTF">2022-02-21T08:25:38Z</dcterms:modified>
</cp:coreProperties>
</file>